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28" sz="285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清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清单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事实信息</a:t>
            </a:r>
          </a:p>
        </p:txBody>
      </p:sp>
      <p:sp>
        <p:nvSpPr>
          <p:cNvPr id="107" name="正文级别 1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15009552_2264x1509.jpg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740519873_3318x2212.jpg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正文级别 1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作者和日期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28" sz="285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3" name="图像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幻灯片副标题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1" name="图像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幻灯片副标题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63" name="正文级别 1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议程副标题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议程副标题</a:t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ontext Prior for Scene Segmentation"/>
          <p:cNvSpPr txBox="1"/>
          <p:nvPr>
            <p:ph type="ctrTitle"/>
          </p:nvPr>
        </p:nvSpPr>
        <p:spPr>
          <a:xfrm>
            <a:off x="1176082" y="1823875"/>
            <a:ext cx="22425580" cy="2428887"/>
          </a:xfrm>
          <a:prstGeom prst="rect">
            <a:avLst/>
          </a:prstGeom>
        </p:spPr>
        <p:txBody>
          <a:bodyPr/>
          <a:lstStyle>
            <a:lvl1pPr>
              <a:defRPr spc="-100" sz="10000"/>
            </a:lvl1pPr>
          </a:lstStyle>
          <a:p>
            <a:pPr/>
            <a:r>
              <a:t>Context Prior for Scene Segmentation </a:t>
            </a:r>
            <a:endParaRPr spc="-12" sz="1200"/>
          </a:p>
        </p:txBody>
      </p:sp>
      <p:sp>
        <p:nvSpPr>
          <p:cNvPr id="152" name="Changqian Yu1,2 Jingbo Wang3 Changxin Gao1∗ Gang Yu4 Chunhua Shen2 Nong Sang…"/>
          <p:cNvSpPr txBox="1"/>
          <p:nvPr>
            <p:ph type="subTitle" idx="1"/>
          </p:nvPr>
        </p:nvSpPr>
        <p:spPr>
          <a:xfrm>
            <a:off x="1416071" y="5401048"/>
            <a:ext cx="21945601" cy="7370937"/>
          </a:xfrm>
          <a:prstGeom prst="rect">
            <a:avLst/>
          </a:prstGeom>
        </p:spPr>
        <p:txBody>
          <a:bodyPr/>
          <a:lstStyle/>
          <a:p>
            <a:pPr defTabSz="808990">
              <a:lnSpc>
                <a:spcPct val="150000"/>
              </a:lnSpc>
              <a:defRPr spc="-39" sz="3920"/>
            </a:pPr>
            <a:r>
              <a:t>Changqian Yu</a:t>
            </a:r>
            <a:r>
              <a:rPr baseline="31999"/>
              <a:t>1,2</a:t>
            </a:r>
            <a:r>
              <a:t> Jingbo Wang</a:t>
            </a:r>
            <a:r>
              <a:rPr baseline="31999"/>
              <a:t>3</a:t>
            </a:r>
            <a:r>
              <a:t> Changxin Gao</a:t>
            </a:r>
            <a:r>
              <a:rPr baseline="31999"/>
              <a:t>1∗</a:t>
            </a:r>
            <a:r>
              <a:t> Gang Yu</a:t>
            </a:r>
            <a:r>
              <a:rPr baseline="31999"/>
              <a:t>4 </a:t>
            </a:r>
            <a:r>
              <a:t>Chunhua Shen</a:t>
            </a:r>
            <a:r>
              <a:rPr baseline="31999"/>
              <a:t>2</a:t>
            </a:r>
            <a:r>
              <a:t> Nong Sang </a:t>
            </a:r>
            <a:endParaRPr spc="-11" sz="1176"/>
          </a:p>
          <a:p>
            <a:pPr defTabSz="808990">
              <a:lnSpc>
                <a:spcPct val="150000"/>
              </a:lnSpc>
              <a:defRPr spc="-39" sz="3920"/>
            </a:pPr>
            <a:r>
              <a:rPr baseline="31999"/>
              <a:t>1</a:t>
            </a:r>
            <a:r>
              <a:t>Key Laboratory of Image Processing and Intelligent Control,</a:t>
            </a:r>
            <a:br/>
            <a:r>
              <a:t>School of Artificial Intelligence and Automation, Huazhong University of Science and Technology</a:t>
            </a:r>
            <a:br/>
            <a:r>
              <a:rPr baseline="31999"/>
              <a:t>2</a:t>
            </a:r>
            <a:r>
              <a:t>The University of Adelaide, Australia </a:t>
            </a:r>
            <a:r>
              <a:rPr baseline="31999"/>
              <a:t>3</a:t>
            </a:r>
            <a:r>
              <a:t>The Chinese University of Hong Kong </a:t>
            </a:r>
            <a:r>
              <a:rPr baseline="31999"/>
              <a:t>4</a:t>
            </a:r>
            <a:r>
              <a:t>Tencent</a:t>
            </a:r>
          </a:p>
          <a:p>
            <a:pPr defTabSz="808990">
              <a:lnSpc>
                <a:spcPct val="150000"/>
              </a:lnSpc>
              <a:defRPr spc="-39" sz="3920"/>
            </a:pPr>
            <a:r>
              <a:t>CVPR 2020 </a:t>
            </a:r>
            <a:endParaRPr spc="-11" sz="1176"/>
          </a:p>
          <a:p>
            <a:pPr algn="l" defTabSz="448055">
              <a:spcBef>
                <a:spcPts val="1100"/>
              </a:spcBef>
              <a:defRPr spc="0" sz="1306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808990">
              <a:defRPr spc="-58" sz="5880"/>
            </a:pPr>
            <a:r>
              <a:rPr spc="-39" sz="3920"/>
              <a:t>Speaker: Cong Fang</a:t>
            </a:r>
            <a:r>
              <a:t>  </a:t>
            </a:r>
            <a:endParaRPr spc="-11" sz="1176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Experi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1901951">
              <a:defRPr spc="-65" sz="6551"/>
            </a:pPr>
            <a:r>
              <a:t>Experiments </a:t>
            </a:r>
            <a:endParaRPr spc="-9" sz="935"/>
          </a:p>
          <a:p>
            <a:pPr algn="l" defTabSz="1901951">
              <a:defRPr spc="-65" sz="6551"/>
            </a:pPr>
            <a:endParaRPr spc="-9" sz="935"/>
          </a:p>
          <a:p>
            <a:pPr algn="l" defTabSz="1901951">
              <a:defRPr spc="-65" sz="6551"/>
            </a:pPr>
            <a:endParaRPr spc="-9" sz="935"/>
          </a:p>
          <a:p>
            <a:pPr algn="l" defTabSz="1901951">
              <a:defRPr spc="-65" sz="6551"/>
            </a:pPr>
            <a:endParaRPr spc="-9" sz="935"/>
          </a:p>
        </p:txBody>
      </p:sp>
      <p:pic>
        <p:nvPicPr>
          <p:cNvPr id="19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9522" y="1306290"/>
            <a:ext cx="9944956" cy="11103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Experi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1901951">
              <a:defRPr spc="-65" sz="6551"/>
            </a:pPr>
            <a:r>
              <a:t>Experiments </a:t>
            </a:r>
            <a:endParaRPr spc="-9" sz="935"/>
          </a:p>
          <a:p>
            <a:pPr algn="l" defTabSz="1901951">
              <a:defRPr spc="-65" sz="6551"/>
            </a:pPr>
            <a:endParaRPr spc="-9" sz="935"/>
          </a:p>
          <a:p>
            <a:pPr algn="l" defTabSz="1901951">
              <a:defRPr spc="-65" sz="6551"/>
            </a:pPr>
            <a:endParaRPr spc="-9" sz="935"/>
          </a:p>
          <a:p>
            <a:pPr algn="l" defTabSz="1901951">
              <a:defRPr spc="-65" sz="6551"/>
            </a:pPr>
            <a:endParaRPr spc="-9" sz="935"/>
          </a:p>
        </p:txBody>
      </p:sp>
      <p:pic>
        <p:nvPicPr>
          <p:cNvPr id="19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4937" y="2881443"/>
            <a:ext cx="10854127" cy="7953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Experi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1901951">
              <a:defRPr spc="-65" sz="6551"/>
            </a:pPr>
            <a:r>
              <a:t>Experiments </a:t>
            </a:r>
            <a:endParaRPr spc="-9" sz="935"/>
          </a:p>
          <a:p>
            <a:pPr algn="l" defTabSz="1901951">
              <a:defRPr spc="-65" sz="6551"/>
            </a:pPr>
            <a:endParaRPr spc="-9" sz="935"/>
          </a:p>
          <a:p>
            <a:pPr algn="l" defTabSz="1901951">
              <a:defRPr spc="-65" sz="6551"/>
            </a:pPr>
            <a:endParaRPr spc="-9" sz="935"/>
          </a:p>
          <a:p>
            <a:pPr algn="l" defTabSz="1901951">
              <a:defRPr spc="-65" sz="6551"/>
            </a:pPr>
            <a:endParaRPr spc="-9" sz="935"/>
          </a:p>
        </p:txBody>
      </p:sp>
      <p:pic>
        <p:nvPicPr>
          <p:cNvPr id="20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4915" y="2436366"/>
            <a:ext cx="11034170" cy="8843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Experi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1901951">
              <a:defRPr spc="-65" sz="6551"/>
            </a:pPr>
            <a:r>
              <a:t>Experiments </a:t>
            </a:r>
            <a:endParaRPr spc="-9" sz="935"/>
          </a:p>
          <a:p>
            <a:pPr algn="l" defTabSz="1901951">
              <a:defRPr spc="-65" sz="6551"/>
            </a:pPr>
            <a:endParaRPr spc="-9" sz="935"/>
          </a:p>
          <a:p>
            <a:pPr algn="l" defTabSz="1901951">
              <a:defRPr spc="-65" sz="6551"/>
            </a:pPr>
            <a:endParaRPr spc="-9" sz="935"/>
          </a:p>
          <a:p>
            <a:pPr algn="l" defTabSz="1901951">
              <a:defRPr spc="-65" sz="6551"/>
            </a:pPr>
            <a:endParaRPr spc="-9" sz="935"/>
          </a:p>
        </p:txBody>
      </p:sp>
      <p:pic>
        <p:nvPicPr>
          <p:cNvPr id="20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6271" y="2749302"/>
            <a:ext cx="11091459" cy="8217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Motivation"/>
          <p:cNvSpPr txBox="1"/>
          <p:nvPr>
            <p:ph type="title"/>
          </p:nvPr>
        </p:nvSpPr>
        <p:spPr>
          <a:xfrm>
            <a:off x="1219200" y="14216"/>
            <a:ext cx="21945600" cy="172720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Motivation</a:t>
            </a:r>
          </a:p>
        </p:txBody>
      </p:sp>
      <p:sp>
        <p:nvSpPr>
          <p:cNvPr id="155" name="Most approaches rarely distinguish different types of contextual dependencies…"/>
          <p:cNvSpPr txBox="1"/>
          <p:nvPr>
            <p:ph type="body" sz="quarter" idx="1"/>
          </p:nvPr>
        </p:nvSpPr>
        <p:spPr>
          <a:xfrm>
            <a:off x="853026" y="1891377"/>
            <a:ext cx="22677948" cy="2755969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t>Most approaches rarely distinguish </a:t>
            </a:r>
            <a:r>
              <a:rPr>
                <a:solidFill>
                  <a:schemeClr val="accent5"/>
                </a:solidFill>
              </a:rPr>
              <a:t>different types of contextual dependencies </a:t>
            </a:r>
          </a:p>
          <a:p>
            <a:pPr>
              <a:defRPr sz="4800"/>
            </a:pPr>
            <a:r>
              <a:t>Attention\Non-local\pyramid pooling</a:t>
            </a:r>
          </a:p>
        </p:txBody>
      </p:sp>
      <p:pic>
        <p:nvPicPr>
          <p:cNvPr id="15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5726" y="4797305"/>
            <a:ext cx="12412548" cy="8809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ontributions"/>
          <p:cNvSpPr txBox="1"/>
          <p:nvPr>
            <p:ph type="title"/>
          </p:nvPr>
        </p:nvSpPr>
        <p:spPr>
          <a:xfrm>
            <a:off x="1219200" y="370187"/>
            <a:ext cx="21945600" cy="172720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Contributions</a:t>
            </a:r>
          </a:p>
        </p:txBody>
      </p:sp>
      <p:sp>
        <p:nvSpPr>
          <p:cNvPr id="159" name="Construct a Context Prior to model the intra-class and inter-class dependencies as the prior knowledge.…"/>
          <p:cNvSpPr txBox="1"/>
          <p:nvPr>
            <p:ph type="body" sz="quarter" idx="1"/>
          </p:nvPr>
        </p:nvSpPr>
        <p:spPr>
          <a:xfrm>
            <a:off x="1217711" y="2342224"/>
            <a:ext cx="21948578" cy="2842472"/>
          </a:xfrm>
          <a:prstGeom prst="rect">
            <a:avLst/>
          </a:prstGeom>
        </p:spPr>
        <p:txBody>
          <a:bodyPr/>
          <a:lstStyle/>
          <a:p>
            <a:pPr marL="409575" indent="-409575" defTabSz="1828754">
              <a:spcBef>
                <a:spcPts val="1800"/>
              </a:spcBef>
              <a:defRPr sz="3300"/>
            </a:pPr>
            <a:r>
              <a:t>Construct a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Context Prior</a:t>
            </a:r>
            <a:r>
              <a:t> to model the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intra-class</a:t>
            </a:r>
            <a:r>
              <a:t> and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inter-class</a:t>
            </a:r>
            <a:r>
              <a:t> dependencies as the prior knowledge.</a:t>
            </a:r>
          </a:p>
          <a:p>
            <a:pPr marL="409575" indent="-409575" defTabSz="1828754">
              <a:spcBef>
                <a:spcPts val="1800"/>
              </a:spcBef>
              <a:defRPr sz="3300"/>
            </a:pPr>
            <a:r>
              <a:t>Develop a Context Prior Layer incorporating an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Affinity Loss</a:t>
            </a:r>
            <a:r>
              <a:t>, which directly supervises the learning of the prior.</a:t>
            </a:r>
          </a:p>
          <a:p>
            <a:pPr marL="409575" indent="-409575" defTabSz="1828754">
              <a:spcBef>
                <a:spcPts val="1800"/>
              </a:spcBef>
              <a:defRPr sz="33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Aggregation Module</a:t>
            </a:r>
            <a:r>
              <a:t> which adopts the fully separable convolution to efficiently aggregate spatial information.</a:t>
            </a:r>
          </a:p>
        </p:txBody>
      </p:sp>
      <p:sp>
        <p:nvSpPr>
          <p:cNvPr id="160" name="文本"/>
          <p:cNvSpPr txBox="1"/>
          <p:nvPr/>
        </p:nvSpPr>
        <p:spPr>
          <a:xfrm>
            <a:off x="816061" y="7023698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6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246" y="5429531"/>
            <a:ext cx="19837508" cy="6704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Meth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Method  </a:t>
            </a:r>
            <a:endParaRPr spc="-12" sz="1200"/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7702" y="3689481"/>
            <a:ext cx="13828596" cy="633703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DWConv depthwise convolution"/>
          <p:cNvSpPr txBox="1"/>
          <p:nvPr/>
        </p:nvSpPr>
        <p:spPr>
          <a:xfrm>
            <a:off x="5613326" y="10475190"/>
            <a:ext cx="684430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ct val="100000"/>
              </a:lnSpc>
              <a:spcBef>
                <a:spcPts val="1200"/>
              </a:spcBef>
              <a:defRPr sz="4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i="1"/>
              <a:t>DWConv </a:t>
            </a:r>
            <a:r>
              <a:t>depthwise convolution </a:t>
            </a:r>
          </a:p>
        </p:txBody>
      </p:sp>
      <p:sp>
        <p:nvSpPr>
          <p:cNvPr id="166" name="FSConv fully separable convolution"/>
          <p:cNvSpPr txBox="1"/>
          <p:nvPr/>
        </p:nvSpPr>
        <p:spPr>
          <a:xfrm>
            <a:off x="5538717" y="11337251"/>
            <a:ext cx="756364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1200"/>
              </a:spcBef>
              <a:defRPr i="1" sz="40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FSConv fully separable convolution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Meth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Method  </a:t>
            </a:r>
            <a:endParaRPr spc="-12" sz="1200"/>
          </a:p>
        </p:txBody>
      </p:sp>
      <p:pic>
        <p:nvPicPr>
          <p:cNvPr id="16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4530" y="2938357"/>
            <a:ext cx="13374940" cy="10231944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L hat reshape to (N, C) size, where N=H*W"/>
          <p:cNvSpPr txBox="1"/>
          <p:nvPr/>
        </p:nvSpPr>
        <p:spPr>
          <a:xfrm>
            <a:off x="6791221" y="2355615"/>
            <a:ext cx="10801558" cy="86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438400">
              <a:lnSpc>
                <a:spcPct val="80000"/>
              </a:lnSpc>
              <a:spcBef>
                <a:spcPts val="0"/>
              </a:spcBef>
              <a:defRPr spc="-39" sz="40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L hat reshape to (N, C) size, where N=H*W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ffinity Lo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2316479">
              <a:defRPr spc="-79" sz="7979"/>
            </a:pPr>
            <a:r>
              <a:t>Affinity Loss </a:t>
            </a:r>
            <a:endParaRPr spc="-11" sz="1140"/>
          </a:p>
          <a:p>
            <a:pPr algn="l" defTabSz="2316479">
              <a:defRPr spc="-79" sz="7979"/>
            </a:pPr>
            <a:endParaRPr spc="-11" sz="1140"/>
          </a:p>
        </p:txBody>
      </p:sp>
      <p:sp>
        <p:nvSpPr>
          <p:cNvPr id="173" name="文本"/>
          <p:cNvSpPr txBox="1"/>
          <p:nvPr/>
        </p:nvSpPr>
        <p:spPr>
          <a:xfrm>
            <a:off x="810371" y="3059477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7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8196" y="2574625"/>
            <a:ext cx="6729598" cy="1426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375" y="3807198"/>
            <a:ext cx="5809050" cy="1607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0871" y="5016404"/>
            <a:ext cx="10528191" cy="1926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6666" y="7192792"/>
            <a:ext cx="8458784" cy="5836259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precision=TP/(TP+FP)"/>
          <p:cNvSpPr txBox="1"/>
          <p:nvPr/>
        </p:nvSpPr>
        <p:spPr>
          <a:xfrm>
            <a:off x="12750312" y="7509304"/>
            <a:ext cx="5347209" cy="858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ct val="100000"/>
              </a:lnSpc>
              <a:spcBef>
                <a:spcPts val="1200"/>
              </a:spcBef>
              <a:defRPr sz="4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  <a:t>precision=TP/(TP+FP)</a:t>
            </a:r>
            <a:r>
              <a:t> </a:t>
            </a:r>
          </a:p>
        </p:txBody>
      </p:sp>
      <p:sp>
        <p:nvSpPr>
          <p:cNvPr id="179" name="recall=TP/(TP+FN)"/>
          <p:cNvSpPr txBox="1"/>
          <p:nvPr/>
        </p:nvSpPr>
        <p:spPr>
          <a:xfrm>
            <a:off x="12750312" y="8889080"/>
            <a:ext cx="4550157" cy="858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ct val="100000"/>
              </a:lnSpc>
              <a:spcBef>
                <a:spcPts val="1200"/>
              </a:spcBef>
              <a:defRPr sz="4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  <a:t>recall=TP/(TP+FN)</a:t>
            </a:r>
            <a:r>
              <a:t> </a:t>
            </a:r>
          </a:p>
        </p:txBody>
      </p:sp>
      <p:sp>
        <p:nvSpPr>
          <p:cNvPr id="180" name="specificity =TN/(TN+FP)"/>
          <p:cNvSpPr txBox="1"/>
          <p:nvPr/>
        </p:nvSpPr>
        <p:spPr>
          <a:xfrm>
            <a:off x="12750312" y="10268856"/>
            <a:ext cx="5868417" cy="858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1200"/>
              </a:spcBef>
              <a:defRPr sz="4000"/>
            </a:lvl1pPr>
          </a:lstStyle>
          <a:p>
            <a:pPr/>
            <a:r>
              <a:t>specificity =TN/(TN+FP) </a:t>
            </a:r>
          </a:p>
        </p:txBody>
      </p:sp>
      <p:sp>
        <p:nvSpPr>
          <p:cNvPr id="181" name="The final loss"/>
          <p:cNvSpPr txBox="1"/>
          <p:nvPr/>
        </p:nvSpPr>
        <p:spPr>
          <a:xfrm>
            <a:off x="12750312" y="2858817"/>
            <a:ext cx="3199893" cy="858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1200"/>
              </a:spcBef>
              <a:defRPr sz="4000"/>
            </a:lvl1pPr>
          </a:lstStyle>
          <a:p>
            <a:pPr>
              <a:defRPr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  <a:t>The final loss</a:t>
            </a:r>
          </a:p>
        </p:txBody>
      </p:sp>
      <p:sp>
        <p:nvSpPr>
          <p:cNvPr id="182" name="Affinity Loss"/>
          <p:cNvSpPr txBox="1"/>
          <p:nvPr/>
        </p:nvSpPr>
        <p:spPr>
          <a:xfrm>
            <a:off x="12789936" y="4181869"/>
            <a:ext cx="3120645" cy="858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1200"/>
              </a:spcBef>
              <a:defRPr sz="4000"/>
            </a:lvl1pPr>
          </a:lstStyle>
          <a:p>
            <a:pPr/>
            <a:r>
              <a:t>Affinity Loss </a:t>
            </a:r>
          </a:p>
        </p:txBody>
      </p:sp>
      <p:sp>
        <p:nvSpPr>
          <p:cNvPr id="183" name="Binary cross entropy loss"/>
          <p:cNvSpPr txBox="1"/>
          <p:nvPr/>
        </p:nvSpPr>
        <p:spPr>
          <a:xfrm>
            <a:off x="12723897" y="5550558"/>
            <a:ext cx="5921249" cy="858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1200"/>
              </a:spcBef>
              <a:defRPr sz="4000"/>
            </a:lvl1pPr>
          </a:lstStyle>
          <a:p>
            <a:pPr/>
            <a:r>
              <a:t>Binary cross entropy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blation stud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1901951">
              <a:defRPr spc="-65" sz="6551"/>
            </a:pPr>
            <a:r>
              <a:t>Ablation studies </a:t>
            </a:r>
            <a:endParaRPr spc="-9" sz="935"/>
          </a:p>
          <a:p>
            <a:pPr algn="l" defTabSz="1901951">
              <a:defRPr spc="-65" sz="6551"/>
            </a:pPr>
            <a:endParaRPr spc="-9" sz="935"/>
          </a:p>
          <a:p>
            <a:pPr algn="l" defTabSz="1901951">
              <a:defRPr spc="-65" sz="6551"/>
            </a:pPr>
            <a:endParaRPr spc="-9" sz="935"/>
          </a:p>
          <a:p>
            <a:pPr algn="l" defTabSz="1901951">
              <a:defRPr spc="-65" sz="6551"/>
            </a:pPr>
            <a:endParaRPr spc="-9" sz="935"/>
          </a:p>
        </p:txBody>
      </p:sp>
      <p:sp>
        <p:nvSpPr>
          <p:cNvPr id="186" name="文本"/>
          <p:cNvSpPr txBox="1"/>
          <p:nvPr/>
        </p:nvSpPr>
        <p:spPr>
          <a:xfrm>
            <a:off x="810371" y="3059477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8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6223" y="1862232"/>
            <a:ext cx="11211554" cy="99915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Ablation stud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1731263">
              <a:defRPr spc="-59" sz="5964"/>
            </a:pPr>
            <a:r>
              <a:t>Ablation studies </a:t>
            </a:r>
            <a:endParaRPr spc="-8" sz="851"/>
          </a:p>
          <a:p>
            <a:pPr algn="l" defTabSz="1731263">
              <a:defRPr spc="-59" sz="5964"/>
            </a:pPr>
            <a:endParaRPr spc="-8" sz="851"/>
          </a:p>
          <a:p>
            <a:pPr algn="l" defTabSz="1731263">
              <a:defRPr spc="-59" sz="5964"/>
            </a:pPr>
            <a:endParaRPr spc="-8" sz="851"/>
          </a:p>
          <a:p>
            <a:pPr algn="l" defTabSz="1731263">
              <a:defRPr spc="-59" sz="5964"/>
            </a:pPr>
            <a:endParaRPr spc="-8" sz="851"/>
          </a:p>
          <a:p>
            <a:pPr algn="l" defTabSz="1731263">
              <a:defRPr spc="-59" sz="5964"/>
            </a:pPr>
            <a:endParaRPr spc="-8" sz="851"/>
          </a:p>
        </p:txBody>
      </p:sp>
      <p:pic>
        <p:nvPicPr>
          <p:cNvPr id="19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9253" y="1885737"/>
            <a:ext cx="12745494" cy="9944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Experi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1901951">
              <a:defRPr spc="-65" sz="6551"/>
            </a:pPr>
            <a:r>
              <a:t>Experiments </a:t>
            </a:r>
            <a:endParaRPr spc="-9" sz="935"/>
          </a:p>
          <a:p>
            <a:pPr algn="l" defTabSz="1901951">
              <a:defRPr spc="-65" sz="6551"/>
            </a:pPr>
            <a:endParaRPr spc="-9" sz="935"/>
          </a:p>
          <a:p>
            <a:pPr algn="l" defTabSz="1901951">
              <a:defRPr spc="-65" sz="6551"/>
            </a:pPr>
            <a:endParaRPr spc="-9" sz="935"/>
          </a:p>
          <a:p>
            <a:pPr algn="l" defTabSz="1901951">
              <a:defRPr spc="-65" sz="6551"/>
            </a:pPr>
            <a:endParaRPr spc="-9" sz="935"/>
          </a:p>
        </p:txBody>
      </p:sp>
      <p:pic>
        <p:nvPicPr>
          <p:cNvPr id="19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2711" y="1938711"/>
            <a:ext cx="9838578" cy="9838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